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12/04/2024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F3EAC452-F8A5-424E-A98B-1C9C04470125}"/>
              </a:ext>
            </a:extLst>
          </p:cNvPr>
          <p:cNvSpPr txBox="1"/>
          <p:nvPr/>
        </p:nvSpPr>
        <p:spPr>
          <a:xfrm>
            <a:off x="3144896" y="124450"/>
            <a:ext cx="6505448" cy="73866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Nursery 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latin typeface="Comic Sans MS" panose="030F0702030302020204" pitchFamily="66" charset="0"/>
              </a:rPr>
              <a:t>SUMMER 1  15.04.24-24.05.24</a:t>
            </a:r>
            <a:endParaRPr lang="en-GB" sz="1400" b="1" u="sng" dirty="0"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227719"/>
              </p:ext>
            </p:extLst>
          </p:nvPr>
        </p:nvGraphicFramePr>
        <p:xfrm>
          <a:off x="10580645" y="3564343"/>
          <a:ext cx="1241364" cy="315363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xmlns="" val="50766947"/>
                    </a:ext>
                  </a:extLst>
                </a:gridCol>
              </a:tblGrid>
              <a:tr h="5926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Ink Free" panose="03080402000500000000" pitchFamily="66" charset="0"/>
                        </a:rPr>
                        <a:t>Key </a:t>
                      </a: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Vocabulary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latin typeface="Ink Free" panose="03080402000500000000" pitchFamily="66" charset="0"/>
                        </a:rPr>
                        <a:t>Cover/Spine/Title</a:t>
                      </a:r>
                      <a:r>
                        <a:rPr lang="en-GB" sz="1200" b="0" baseline="0" dirty="0" smtClean="0">
                          <a:latin typeface="Ink Free" panose="03080402000500000000" pitchFamily="66" charset="0"/>
                        </a:rPr>
                        <a:t>/Blurb</a:t>
                      </a:r>
                      <a:endParaRPr lang="en-GB" sz="1200" b="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056404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Insect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731455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4400979"/>
                  </a:ext>
                </a:extLst>
              </a:tr>
              <a:tr h="3196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Habitat</a:t>
                      </a: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0722435"/>
                  </a:ext>
                </a:extLst>
              </a:tr>
              <a:tr h="143928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Wildlife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Wild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smtClean="0">
                          <a:latin typeface="Ink Free" panose="03080402000500000000" pitchFamily="66" charset="0"/>
                        </a:rPr>
                        <a:t>Subitise</a:t>
                      </a:r>
                      <a:endParaRPr lang="en-GB" sz="1200" dirty="0" smtClean="0">
                        <a:latin typeface="Ink Free" panose="03080402000500000000" pitchFamily="66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Light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Heavy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Full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>
                          <a:latin typeface="Ink Free" panose="03080402000500000000" pitchFamily="66" charset="0"/>
                        </a:rPr>
                        <a:t>Empty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5826245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078B7C6-8360-44D3-9258-FE0053C4CED2}"/>
              </a:ext>
            </a:extLst>
          </p:cNvPr>
          <p:cNvSpPr txBox="1"/>
          <p:nvPr/>
        </p:nvSpPr>
        <p:spPr>
          <a:xfrm>
            <a:off x="204699" y="156214"/>
            <a:ext cx="3575545" cy="2677656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C&amp;L, Phonics &amp; </a:t>
            </a:r>
            <a:r>
              <a:rPr lang="en-GB" sz="1200" b="1" u="sng" dirty="0" smtClean="0">
                <a:latin typeface="SassoonPrimaryType" pitchFamily="2" charset="0"/>
              </a:rPr>
              <a:t>Literacy</a:t>
            </a:r>
            <a:r>
              <a:rPr lang="en-GB" sz="1200" dirty="0" smtClean="0">
                <a:latin typeface="SassoonPrimaryType" pitchFamily="2" charset="0"/>
              </a:rPr>
              <a:t>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understand/follow </a:t>
            </a:r>
            <a:r>
              <a:rPr lang="en-GB" sz="1200" dirty="0">
                <a:latin typeface="SassoonPrimaryType" pitchFamily="2" charset="0"/>
              </a:rPr>
              <a:t>simple instructions, questions and commands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retell the story ‘The Very Hungry Caterpillar’.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and use vocabulary linked to </a:t>
            </a:r>
            <a:r>
              <a:rPr lang="en-GB" sz="1200" dirty="0" smtClean="0">
                <a:latin typeface="SassoonPrimaryType" pitchFamily="2" charset="0"/>
              </a:rPr>
              <a:t>the </a:t>
            </a:r>
            <a:r>
              <a:rPr lang="en-GB" sz="1200" dirty="0">
                <a:latin typeface="SassoonPrimaryType" pitchFamily="2" charset="0"/>
              </a:rPr>
              <a:t>theme ‘Magnificent </a:t>
            </a:r>
            <a:r>
              <a:rPr lang="en-GB" sz="1200" dirty="0" smtClean="0">
                <a:latin typeface="SassoonPrimaryType" pitchFamily="2" charset="0"/>
              </a:rPr>
              <a:t>Mini-beasts</a:t>
            </a:r>
            <a:r>
              <a:rPr lang="en-GB" sz="1200" dirty="0">
                <a:latin typeface="SassoonPrimaryType" pitchFamily="2" charset="0"/>
              </a:rPr>
              <a:t>’ including wild</a:t>
            </a:r>
            <a:r>
              <a:rPr lang="en-GB" sz="1200" dirty="0" smtClean="0">
                <a:latin typeface="SassoonPrimaryType" pitchFamily="2" charset="0"/>
              </a:rPr>
              <a:t>,, </a:t>
            </a:r>
            <a:r>
              <a:rPr lang="en-GB" sz="1200" dirty="0">
                <a:latin typeface="SassoonPrimaryType" pitchFamily="2" charset="0"/>
              </a:rPr>
              <a:t>habitat, </a:t>
            </a:r>
            <a:r>
              <a:rPr lang="en-GB" sz="1200" dirty="0" smtClean="0">
                <a:latin typeface="SassoonPrimaryType" pitchFamily="2" charset="0"/>
              </a:rPr>
              <a:t>wildlife.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develop oral blending and segmenting of sounds in words.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the Super </a:t>
            </a:r>
            <a:r>
              <a:rPr lang="en-GB" sz="1200" dirty="0">
                <a:latin typeface="SassoonPrimaryType" pitchFamily="2" charset="0"/>
              </a:rPr>
              <a:t>S</a:t>
            </a:r>
            <a:r>
              <a:rPr lang="en-GB" sz="1200" dirty="0" smtClean="0">
                <a:latin typeface="SassoonPrimaryType" pitchFamily="2" charset="0"/>
              </a:rPr>
              <a:t>onic Phonics rhymes and pictures for the letters S, A,T,P,I,N,M,D,G,O,C,K.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be able to write the initial sound of my name.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200" dirty="0" smtClean="0">
              <a:latin typeface="SassoonPrimaryType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3870573" y="3622929"/>
            <a:ext cx="3736101" cy="3046988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latin typeface="SassoonPrimaryType" pitchFamily="2" charset="0"/>
              </a:rPr>
              <a:t>Understanding the </a:t>
            </a:r>
            <a:r>
              <a:rPr lang="en-GB" sz="1200" b="1" u="sng" dirty="0" smtClean="0">
                <a:latin typeface="SassoonPrimaryType" pitchFamily="2" charset="0"/>
              </a:rPr>
              <a:t>World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r>
              <a:rPr lang="en-GB" sz="1200" b="1" u="sng" dirty="0" smtClean="0">
                <a:latin typeface="SassoonPrimaryType" pitchFamily="2" charset="0"/>
              </a:rPr>
              <a:t>PAST &amp; PRESENT- </a:t>
            </a: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find out about the Kings coronation and how Queen Elizabeth was on the throne before him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PEOPLE, CULTURE AND COMMUNITIES CHILDREN</a:t>
            </a:r>
            <a:r>
              <a:rPr lang="en-GB" sz="1200" dirty="0" smtClean="0">
                <a:latin typeface="SassoonPrimaryType" pitchFamily="2" charset="0"/>
              </a:rPr>
              <a:t>-I will </a:t>
            </a:r>
            <a:r>
              <a:rPr lang="en-GB" sz="1200" dirty="0">
                <a:latin typeface="SassoonPrimaryType" pitchFamily="2" charset="0"/>
              </a:rPr>
              <a:t>learn from visitors of various occupations </a:t>
            </a:r>
            <a:r>
              <a:rPr lang="en-GB" sz="1200" dirty="0" smtClean="0">
                <a:latin typeface="SassoonPrimaryType" pitchFamily="2" charset="0"/>
              </a:rPr>
              <a:t>such as: </a:t>
            </a:r>
            <a:r>
              <a:rPr lang="en-GB" sz="1200" dirty="0">
                <a:latin typeface="SassoonPrimaryType" pitchFamily="2" charset="0"/>
              </a:rPr>
              <a:t>a plumber, farmer, </a:t>
            </a:r>
            <a:r>
              <a:rPr lang="en-GB" sz="1200" dirty="0" smtClean="0">
                <a:latin typeface="SassoonPrimaryType" pitchFamily="2" charset="0"/>
              </a:rPr>
              <a:t>vet.</a:t>
            </a: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listen to a selection of bible stories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THE NATURAL WORLD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>
                <a:latin typeface="SassoonPrimaryType" pitchFamily="2" charset="0"/>
              </a:rPr>
              <a:t>will know that a butterfly comes from an egg.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respect and care for living things. </a:t>
            </a:r>
            <a:endParaRPr lang="en-GB" sz="1200" dirty="0" smtClean="0">
              <a:latin typeface="SassoonPrimaryType" pitchFamily="2" charset="0"/>
            </a:endParaRPr>
          </a:p>
          <a:p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investigate light, dark and shadows. </a:t>
            </a:r>
          </a:p>
          <a:p>
            <a:r>
              <a:rPr lang="en-GB" sz="1200" b="1" u="sng" dirty="0" smtClean="0">
                <a:latin typeface="SassoonPrimaryType" pitchFamily="2" charset="0"/>
              </a:rPr>
              <a:t>ICT</a:t>
            </a:r>
            <a:r>
              <a:rPr lang="en-GB" sz="1200" dirty="0" smtClean="0">
                <a:latin typeface="SassoonPrimaryType" pitchFamily="2" charset="0"/>
              </a:rPr>
              <a:t>-I </a:t>
            </a:r>
            <a:r>
              <a:rPr lang="en-GB" sz="1200" dirty="0">
                <a:latin typeface="SassoonPrimaryType" pitchFamily="2" charset="0"/>
              </a:rPr>
              <a:t>will know how to play interactive games on the iPad/IWB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endParaRPr lang="en-GB" sz="1200" b="1" u="sng" dirty="0" smtClean="0">
              <a:latin typeface="SassoonPrimaryType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7761790" y="3563571"/>
            <a:ext cx="2549319" cy="3323987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Expressive Arts &amp; </a:t>
            </a:r>
            <a:r>
              <a:rPr lang="en-GB" b="1" u="sng" dirty="0" smtClean="0">
                <a:latin typeface="Comic Sans MS" panose="030F0702030302020204" pitchFamily="66" charset="0"/>
              </a:rPr>
              <a:t>Design</a:t>
            </a:r>
          </a:p>
          <a:p>
            <a:pPr algn="ctr"/>
            <a:endParaRPr lang="en-GB" b="1" u="sng" dirty="0" smtClean="0">
              <a:latin typeface="Comic Sans MS" panose="030F0702030302020204" pitchFamily="66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explore </a:t>
            </a:r>
            <a:r>
              <a:rPr lang="en-GB" sz="1200" dirty="0" smtClean="0">
                <a:latin typeface="SassoonPrimaryType" pitchFamily="2" charset="0"/>
              </a:rPr>
              <a:t>paint </a:t>
            </a:r>
            <a:r>
              <a:rPr lang="en-GB" sz="1200" dirty="0">
                <a:latin typeface="SassoonPrimaryType" pitchFamily="2" charset="0"/>
              </a:rPr>
              <a:t>on a range of different surfaces such as tin foil, cling film, sugar paper </a:t>
            </a:r>
            <a:r>
              <a:rPr lang="en-GB" sz="1200" dirty="0" smtClean="0">
                <a:latin typeface="SassoonPrimaryType" pitchFamily="2" charset="0"/>
              </a:rPr>
              <a:t>etc.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do observational </a:t>
            </a:r>
            <a:r>
              <a:rPr lang="en-GB" sz="1200" dirty="0" smtClean="0">
                <a:latin typeface="SassoonPrimaryType" pitchFamily="2" charset="0"/>
              </a:rPr>
              <a:t>drawings.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Children will play sound matching </a:t>
            </a:r>
            <a:r>
              <a:rPr lang="en-GB" sz="1200" dirty="0" smtClean="0">
                <a:latin typeface="SassoonPrimaryType" pitchFamily="2" charset="0"/>
              </a:rPr>
              <a:t>games.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the nursery rhymes/songs: -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5 </a:t>
            </a:r>
            <a:r>
              <a:rPr lang="en-GB" sz="1200" dirty="0">
                <a:latin typeface="SassoonPrimaryType" pitchFamily="2" charset="0"/>
              </a:rPr>
              <a:t>Little Men in a Flying Saucer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Jack and Jill </a:t>
            </a:r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Miss Polly Had a </a:t>
            </a:r>
            <a:r>
              <a:rPr lang="en-GB" sz="1200" dirty="0" smtClean="0">
                <a:latin typeface="SassoonPrimaryType" pitchFamily="2" charset="0"/>
              </a:rPr>
              <a:t>Dolly</a:t>
            </a:r>
          </a:p>
          <a:p>
            <a:pPr algn="ctr"/>
            <a:endParaRPr lang="en-GB" sz="1200" dirty="0" smtClean="0">
              <a:latin typeface="SassoonPrimaryType" pitchFamily="2" charset="0"/>
            </a:endParaRPr>
          </a:p>
          <a:p>
            <a:pPr algn="ctr"/>
            <a:r>
              <a:rPr lang="en-GB" sz="1200" dirty="0" smtClean="0">
                <a:latin typeface="SassoonPrimaryType" pitchFamily="2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23911F2-5E3A-4945-9CE5-D754BEBA15F1}"/>
              </a:ext>
            </a:extLst>
          </p:cNvPr>
          <p:cNvSpPr txBox="1"/>
          <p:nvPr/>
        </p:nvSpPr>
        <p:spPr>
          <a:xfrm>
            <a:off x="534022" y="4719225"/>
            <a:ext cx="2965134" cy="1938992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jump over small </a:t>
            </a:r>
            <a:r>
              <a:rPr lang="en-GB" sz="1200" dirty="0" smtClean="0">
                <a:latin typeface="SassoonPrimaryType" pitchFamily="2" charset="0"/>
              </a:rPr>
              <a:t>objects.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throw a ball or other </a:t>
            </a:r>
            <a:r>
              <a:rPr lang="en-GB" sz="1200" dirty="0" smtClean="0">
                <a:latin typeface="SassoonPrimaryType" pitchFamily="2" charset="0"/>
              </a:rPr>
              <a:t>objects.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know how to trap a thrown ball against body (bending arms when </a:t>
            </a:r>
            <a:r>
              <a:rPr lang="en-GB" sz="1200" dirty="0" smtClean="0">
                <a:latin typeface="SassoonPrimaryType" pitchFamily="2" charset="0"/>
              </a:rPr>
              <a:t>catching.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know how to use a comfortable grip when holding a pencil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4B267C-EC90-43B8-B301-152C72BBDAB0}"/>
              </a:ext>
            </a:extLst>
          </p:cNvPr>
          <p:cNvSpPr txBox="1"/>
          <p:nvPr/>
        </p:nvSpPr>
        <p:spPr>
          <a:xfrm>
            <a:off x="4243174" y="2649204"/>
            <a:ext cx="4233335" cy="36933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:ask="http://schemas.microsoft.com/office/drawing/2018/sketchyshapes" xmlns="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b="1" u="sng" dirty="0" err="1" smtClean="0">
                <a:latin typeface="Comic Sans MS" panose="030F0702030302020204" pitchFamily="66" charset="0"/>
              </a:rPr>
              <a:t>Magnificant</a:t>
            </a:r>
            <a:r>
              <a:rPr lang="en-GB" b="1" u="sng" dirty="0" smtClean="0">
                <a:latin typeface="Comic Sans MS" panose="030F0702030302020204" pitchFamily="66" charset="0"/>
              </a:rPr>
              <a:t> Mini-Beasts?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1F907336-AC06-407B-9169-29C15CEF8A2E}"/>
              </a:ext>
            </a:extLst>
          </p:cNvPr>
          <p:cNvGrpSpPr/>
          <p:nvPr/>
        </p:nvGrpSpPr>
        <p:grpSpPr>
          <a:xfrm>
            <a:off x="3958137" y="2258671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xmlns="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xmlns="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xmlns="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xmlns="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269B91D-84A5-4D71-A40F-7578C168F866}"/>
              </a:ext>
            </a:extLst>
          </p:cNvPr>
          <p:cNvSpPr txBox="1"/>
          <p:nvPr/>
        </p:nvSpPr>
        <p:spPr>
          <a:xfrm>
            <a:off x="9214342" y="124450"/>
            <a:ext cx="2670438" cy="3362459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Comic Sans MS" panose="030F0702030302020204" pitchFamily="66" charset="0"/>
              </a:rPr>
              <a:t>Polite Reminders</a:t>
            </a:r>
            <a:endParaRPr lang="en-GB" sz="1000" b="1" u="sng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All children need to have a filled water bottle in school every day, </a:t>
            </a:r>
            <a:r>
              <a:rPr lang="en-GB" sz="1600" b="1" u="sng" dirty="0" smtClean="0">
                <a:latin typeface="Comic Sans MS" panose="030F0702030302020204" pitchFamily="66" charset="0"/>
              </a:rPr>
              <a:t>no juice please.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your child has spare clothes in their pump bag.</a:t>
            </a:r>
            <a:endParaRPr lang="en-GB" sz="1050" b="1" dirty="0">
              <a:latin typeface="Comic Sans MS" panose="030F0702030302020204" pitchFamily="66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can you ensure that your child has the correct uniform on-no trainers.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Comic Sans MS" panose="030F0702030302020204" pitchFamily="66" charset="0"/>
              </a:rPr>
              <a:t>Please ensure that you bring your child’s library book into school every Monday to be changed.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50" b="1" dirty="0" smtClean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49C6A523-5BE9-4D06-9947-98EF4E15BC3F}"/>
              </a:ext>
            </a:extLst>
          </p:cNvPr>
          <p:cNvSpPr txBox="1"/>
          <p:nvPr/>
        </p:nvSpPr>
        <p:spPr>
          <a:xfrm>
            <a:off x="4099362" y="928516"/>
            <a:ext cx="4520961" cy="1200329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Personal, Social &amp; Emotional</a:t>
            </a:r>
          </a:p>
          <a:p>
            <a:pPr algn="ctr"/>
            <a:endParaRPr lang="en-GB" sz="1200" b="1" u="sng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learn different techniques which can help me to calm down.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know how  </a:t>
            </a:r>
            <a:r>
              <a:rPr lang="en-GB" sz="1200" dirty="0">
                <a:latin typeface="SassoonPrimaryType" pitchFamily="2" charset="0"/>
              </a:rPr>
              <a:t>to brush </a:t>
            </a:r>
            <a:r>
              <a:rPr lang="en-GB" sz="1200" dirty="0" smtClean="0">
                <a:latin typeface="SassoonPrimaryType" pitchFamily="2" charset="0"/>
              </a:rPr>
              <a:t>my  </a:t>
            </a:r>
            <a:r>
              <a:rPr lang="en-GB" sz="1200" dirty="0">
                <a:latin typeface="SassoonPrimaryType" pitchFamily="2" charset="0"/>
              </a:rPr>
              <a:t>teeth </a:t>
            </a:r>
            <a:r>
              <a:rPr lang="en-GB" sz="1200" dirty="0" smtClean="0">
                <a:latin typeface="SassoonPrimaryType" pitchFamily="2" charset="0"/>
              </a:rPr>
              <a:t>and that this is a part of being healthy.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consider the feelings of others in </a:t>
            </a:r>
            <a:r>
              <a:rPr lang="en-GB" sz="1200" dirty="0" smtClean="0">
                <a:latin typeface="SassoonPrimaryType" pitchFamily="2" charset="0"/>
              </a:rPr>
              <a:t>stories that I read.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FA56571-F201-4E22-AD7A-6458C5081D33}"/>
              </a:ext>
            </a:extLst>
          </p:cNvPr>
          <p:cNvSpPr txBox="1"/>
          <p:nvPr/>
        </p:nvSpPr>
        <p:spPr>
          <a:xfrm>
            <a:off x="632150" y="2881819"/>
            <a:ext cx="2719377" cy="1754326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xmlns="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>
                <a:latin typeface="SassoonPrimaryType" pitchFamily="2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</a:t>
            </a:r>
            <a:r>
              <a:rPr lang="en-GB" sz="1200" dirty="0">
                <a:latin typeface="SassoonPrimaryType" pitchFamily="2" charset="0"/>
              </a:rPr>
              <a:t>will count in correspondence to 10.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</a:t>
            </a:r>
            <a:r>
              <a:rPr lang="en-GB" sz="1200" dirty="0" err="1">
                <a:latin typeface="SassoonPrimaryType" pitchFamily="2" charset="0"/>
              </a:rPr>
              <a:t>subitise</a:t>
            </a:r>
            <a:r>
              <a:rPr lang="en-GB" sz="1200" dirty="0">
                <a:latin typeface="SassoonPrimaryType" pitchFamily="2" charset="0"/>
              </a:rPr>
              <a:t> to 3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I will </a:t>
            </a:r>
            <a:r>
              <a:rPr lang="en-GB" sz="1200" dirty="0">
                <a:latin typeface="SassoonPrimaryType" pitchFamily="2" charset="0"/>
              </a:rPr>
              <a:t>use language including light, heavy, full and empty. 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SassoonPrimaryType" pitchFamily="2" charset="0"/>
              </a:rPr>
              <a:t>I</a:t>
            </a:r>
            <a:r>
              <a:rPr lang="en-GB" sz="1200" dirty="0" smtClean="0">
                <a:latin typeface="SassoonPrimaryType" pitchFamily="2" charset="0"/>
              </a:rPr>
              <a:t> </a:t>
            </a:r>
            <a:r>
              <a:rPr lang="en-GB" sz="1200" dirty="0">
                <a:latin typeface="SassoonPrimaryType" pitchFamily="2" charset="0"/>
              </a:rPr>
              <a:t>will make shape pictures using different resources</a:t>
            </a:r>
            <a:r>
              <a:rPr lang="en-GB" sz="12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SassoonPrimaryType" pitchFamily="2" charset="0"/>
              </a:rPr>
              <a:t> I </a:t>
            </a:r>
            <a:r>
              <a:rPr lang="en-GB" sz="1200" dirty="0">
                <a:latin typeface="SassoonPrimaryType" pitchFamily="2" charset="0"/>
              </a:rPr>
              <a:t>will solve </a:t>
            </a:r>
            <a:r>
              <a:rPr lang="en-GB" sz="1200" dirty="0" smtClean="0">
                <a:latin typeface="SassoonPrimaryType" pitchFamily="2" charset="0"/>
              </a:rPr>
              <a:t>real-world </a:t>
            </a:r>
            <a:r>
              <a:rPr lang="en-GB" sz="1200" dirty="0">
                <a:latin typeface="SassoonPrimaryType" pitchFamily="2" charset="0"/>
              </a:rPr>
              <a:t>mathematical </a:t>
            </a:r>
            <a:r>
              <a:rPr lang="en-GB" sz="1200" dirty="0" smtClean="0">
                <a:latin typeface="SassoonPrimaryType" pitchFamily="2" charset="0"/>
              </a:rPr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14670</TotalTime>
  <Words>532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55</cp:revision>
  <cp:lastPrinted>2023-11-02T12:15:03Z</cp:lastPrinted>
  <dcterms:created xsi:type="dcterms:W3CDTF">2021-11-04T19:05:48Z</dcterms:created>
  <dcterms:modified xsi:type="dcterms:W3CDTF">2024-04-12T16:45:49Z</dcterms:modified>
</cp:coreProperties>
</file>