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3EAC452-F8A5-424E-A98B-1C9C04470125}"/>
              </a:ext>
            </a:extLst>
          </p:cNvPr>
          <p:cNvSpPr txBox="1"/>
          <p:nvPr/>
        </p:nvSpPr>
        <p:spPr>
          <a:xfrm>
            <a:off x="3144896" y="124450"/>
            <a:ext cx="6505448" cy="73866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Nursery 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Autumn </a:t>
            </a:r>
            <a:r>
              <a:rPr lang="en-GB" sz="1400" b="1" u="sng" dirty="0" smtClean="0">
                <a:latin typeface="Comic Sans MS" panose="030F0702030302020204" pitchFamily="66" charset="0"/>
              </a:rPr>
              <a:t>2  30.10.23-15.12.23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35BB5BDB-CA4E-465F-AA87-BC86730E5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800404"/>
              </p:ext>
            </p:extLst>
          </p:nvPr>
        </p:nvGraphicFramePr>
        <p:xfrm>
          <a:off x="10643984" y="3683779"/>
          <a:ext cx="1241364" cy="309044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41364">
                  <a:extLst>
                    <a:ext uri="{9D8B030D-6E8A-4147-A177-3AD203B41FA5}">
                      <a16:colId xmlns="" xmlns:a16="http://schemas.microsoft.com/office/drawing/2014/main" val="50766947"/>
                    </a:ext>
                  </a:extLst>
                </a:gridCol>
              </a:tblGrid>
              <a:tr h="63983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Ink Free" panose="03080402000500000000" pitchFamily="66" charset="0"/>
                        </a:rPr>
                        <a:t>Key Vocabulary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43056404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Celebrate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8731455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Syllable</a:t>
                      </a:r>
                      <a:r>
                        <a:rPr lang="en-GB" sz="1200" baseline="0" dirty="0" smtClean="0">
                          <a:latin typeface="Ink Free" panose="03080402000500000000" pitchFamily="66" charset="0"/>
                        </a:rPr>
                        <a:t> 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4400979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Decoration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0722435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Diwali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8262451"/>
                  </a:ext>
                </a:extLst>
              </a:tr>
              <a:tr h="3704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Christmas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59979465"/>
                  </a:ext>
                </a:extLst>
              </a:tr>
              <a:tr h="59844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Shape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Healthy</a:t>
                      </a:r>
                      <a:endParaRPr lang="en-GB" sz="1200" dirty="0" smtClean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537882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078B7C6-8360-44D3-9258-FE0053C4CED2}"/>
              </a:ext>
            </a:extLst>
          </p:cNvPr>
          <p:cNvSpPr txBox="1"/>
          <p:nvPr/>
        </p:nvSpPr>
        <p:spPr>
          <a:xfrm>
            <a:off x="162261" y="240697"/>
            <a:ext cx="3575545" cy="3139321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C&amp;L, Phonics &amp; </a:t>
            </a:r>
            <a:r>
              <a:rPr lang="en-GB" b="1" u="sng" dirty="0" smtClean="0">
                <a:latin typeface="Comic Sans MS" panose="030F0702030302020204" pitchFamily="66" charset="0"/>
              </a:rPr>
              <a:t>Literacy</a:t>
            </a:r>
          </a:p>
          <a:p>
            <a:pPr algn="ctr"/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 smtClean="0">
                <a:latin typeface="SassoonPrimaryType" pitchFamily="2" charset="0"/>
              </a:rPr>
              <a:t>will</a:t>
            </a:r>
            <a:r>
              <a:rPr lang="en-GB" sz="1200" dirty="0">
                <a:latin typeface="SassoonPrimaryType" pitchFamily="2" charset="0"/>
              </a:rPr>
              <a:t> </a:t>
            </a:r>
            <a:r>
              <a:rPr lang="en-GB" sz="1200" dirty="0" smtClean="0">
                <a:latin typeface="SassoonPrimaryType" pitchFamily="2" charset="0"/>
              </a:rPr>
              <a:t>begin to </a:t>
            </a:r>
            <a:r>
              <a:rPr lang="en-GB" sz="1200" dirty="0" smtClean="0">
                <a:latin typeface="SassoonPrimaryType" pitchFamily="2" charset="0"/>
              </a:rPr>
              <a:t>know </a:t>
            </a:r>
            <a:r>
              <a:rPr lang="en-GB" sz="1200" dirty="0">
                <a:latin typeface="SassoonPrimaryType" pitchFamily="2" charset="0"/>
              </a:rPr>
              <a:t>and retell the story ‘We’re Going on a Bear Hunt’.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know and use vocabulary linked </a:t>
            </a:r>
            <a:r>
              <a:rPr lang="en-GB" sz="1200" dirty="0" smtClean="0">
                <a:latin typeface="SassoonPrimaryType" pitchFamily="2" charset="0"/>
              </a:rPr>
              <a:t>to the </a:t>
            </a:r>
            <a:r>
              <a:rPr lang="en-GB" sz="1200" dirty="0">
                <a:latin typeface="SassoonPrimaryType" pitchFamily="2" charset="0"/>
              </a:rPr>
              <a:t>theme ‘Let’s Celebrate!’ including celebrate, decoration, Diwali, Christmas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>
                <a:latin typeface="SassoonPrimaryType" pitchFamily="2" charset="0"/>
              </a:rPr>
              <a:t>will enjoy listening to longer stories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</a:t>
            </a:r>
            <a:r>
              <a:rPr lang="en-GB" sz="1200" dirty="0" smtClean="0">
                <a:latin typeface="SassoonPrimaryType" pitchFamily="2" charset="0"/>
              </a:rPr>
              <a:t>recognise </a:t>
            </a:r>
            <a:r>
              <a:rPr lang="en-GB" sz="1200" dirty="0">
                <a:latin typeface="SassoonPrimaryType" pitchFamily="2" charset="0"/>
              </a:rPr>
              <a:t>a range of signs including bus stop, parking, stop.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read and re-read a selection of books </a:t>
            </a:r>
            <a:r>
              <a:rPr lang="en-GB" sz="1200" dirty="0" smtClean="0">
                <a:latin typeface="SassoonPrimaryType" pitchFamily="2" charset="0"/>
              </a:rPr>
              <a:t>and </a:t>
            </a:r>
            <a:r>
              <a:rPr lang="en-GB" sz="1200" dirty="0">
                <a:latin typeface="SassoonPrimaryType" pitchFamily="2" charset="0"/>
              </a:rPr>
              <a:t>engage in conversations about the story, develop </a:t>
            </a:r>
            <a:r>
              <a:rPr lang="en-GB" sz="1200" dirty="0" smtClean="0">
                <a:latin typeface="SassoonPrimaryType" pitchFamily="2" charset="0"/>
              </a:rPr>
              <a:t>my understanding </a:t>
            </a:r>
            <a:r>
              <a:rPr lang="en-GB" sz="1200" dirty="0">
                <a:latin typeface="SassoonPrimaryType" pitchFamily="2" charset="0"/>
              </a:rPr>
              <a:t>and learn new vocabulary.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clap syllables in a word.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how to draw vertical lines.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3891621" y="4185142"/>
            <a:ext cx="3736101" cy="1938992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Understanding the </a:t>
            </a:r>
            <a:r>
              <a:rPr lang="en-GB" b="1" u="sng" dirty="0" smtClean="0">
                <a:latin typeface="Comic Sans MS" panose="030F0702030302020204" pitchFamily="66" charset="0"/>
              </a:rPr>
              <a:t>World</a:t>
            </a:r>
          </a:p>
          <a:p>
            <a:pPr algn="ctr"/>
            <a:endParaRPr lang="en-GB" b="1" u="sng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about Poppy Day and Bonfire Night. </a:t>
            </a:r>
            <a:endParaRPr lang="en-GB" sz="1200" dirty="0" smtClean="0">
              <a:latin typeface="SassoonPrimaryType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that a globe represents the world. </a:t>
            </a:r>
            <a:endParaRPr lang="en-GB" sz="1200" dirty="0" smtClean="0">
              <a:latin typeface="SassoonPrimaryType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how materials change when cooking, cooling and heating. </a:t>
            </a:r>
            <a:endParaRPr lang="en-GB" sz="1200" dirty="0" smtClean="0">
              <a:latin typeface="SassoonPrimaryType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that some people celebrate Diwali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that some people celebrate Christmas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how to use the Interactive white board.</a:t>
            </a:r>
            <a:endParaRPr lang="en-GB" sz="1200" dirty="0">
              <a:latin typeface="SassoonPrimaryType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7862267" y="4026775"/>
            <a:ext cx="2549319" cy="2677656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Expressive Arts &amp; </a:t>
            </a:r>
            <a:r>
              <a:rPr lang="en-GB" b="1" u="sng" dirty="0" smtClean="0">
                <a:latin typeface="Comic Sans MS" panose="030F0702030302020204" pitchFamily="66" charset="0"/>
              </a:rPr>
              <a:t>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 smtClean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know the nursery </a:t>
            </a:r>
            <a:r>
              <a:rPr lang="en-GB" sz="1200" dirty="0" smtClean="0">
                <a:latin typeface="SassoonPrimaryType" pitchFamily="2" charset="0"/>
              </a:rPr>
              <a:t>rhymes/songs:</a:t>
            </a:r>
          </a:p>
          <a:p>
            <a:r>
              <a:rPr lang="en-GB" sz="1200" dirty="0" smtClean="0">
                <a:latin typeface="SassoonPrimaryType" pitchFamily="2" charset="0"/>
              </a:rPr>
              <a:t>- Hickory </a:t>
            </a:r>
            <a:r>
              <a:rPr lang="en-GB" sz="1200" dirty="0" err="1">
                <a:latin typeface="SassoonPrimaryType" pitchFamily="2" charset="0"/>
              </a:rPr>
              <a:t>Dickory</a:t>
            </a:r>
            <a:r>
              <a:rPr lang="en-GB" sz="1200" dirty="0">
                <a:latin typeface="SassoonPrimaryType" pitchFamily="2" charset="0"/>
              </a:rPr>
              <a:t> </a:t>
            </a:r>
            <a:r>
              <a:rPr lang="en-GB" sz="1200" dirty="0" smtClean="0">
                <a:latin typeface="SassoonPrimaryType" pitchFamily="2" charset="0"/>
              </a:rPr>
              <a:t>Dock</a:t>
            </a:r>
          </a:p>
          <a:p>
            <a:r>
              <a:rPr lang="en-GB" sz="1200" dirty="0" smtClean="0">
                <a:latin typeface="SassoonPrimaryType" pitchFamily="2" charset="0"/>
              </a:rPr>
              <a:t> - 5 </a:t>
            </a:r>
            <a:r>
              <a:rPr lang="en-GB" sz="1200" dirty="0">
                <a:latin typeface="SassoonPrimaryType" pitchFamily="2" charset="0"/>
              </a:rPr>
              <a:t>Little </a:t>
            </a:r>
            <a:r>
              <a:rPr lang="en-GB" sz="1200" dirty="0" smtClean="0">
                <a:latin typeface="SassoonPrimaryType" pitchFamily="2" charset="0"/>
              </a:rPr>
              <a:t>Snowmen</a:t>
            </a:r>
          </a:p>
          <a:p>
            <a:r>
              <a:rPr lang="en-GB" sz="1200" dirty="0">
                <a:latin typeface="SassoonPrimaryType" pitchFamily="2" charset="0"/>
              </a:rPr>
              <a:t>-</a:t>
            </a:r>
            <a:r>
              <a:rPr lang="en-GB" sz="1200" dirty="0" smtClean="0">
                <a:latin typeface="SassoonPrimaryType" pitchFamily="2" charset="0"/>
              </a:rPr>
              <a:t>Baa </a:t>
            </a:r>
            <a:r>
              <a:rPr lang="en-GB" sz="1200" dirty="0">
                <a:latin typeface="SassoonPrimaryType" pitchFamily="2" charset="0"/>
              </a:rPr>
              <a:t>Baa Black Sheep/Baa </a:t>
            </a:r>
            <a:r>
              <a:rPr lang="en-GB" sz="1200" dirty="0" err="1">
                <a:latin typeface="SassoonPrimaryType" pitchFamily="2" charset="0"/>
              </a:rPr>
              <a:t>Baa</a:t>
            </a:r>
            <a:r>
              <a:rPr lang="en-GB" sz="1200" dirty="0">
                <a:latin typeface="SassoonPrimaryType" pitchFamily="2" charset="0"/>
              </a:rPr>
              <a:t> Pink Sheep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Children will paint on a flat surface and an easel.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Children will explore and recreate art in the style of Jackson Pollock. </a:t>
            </a:r>
            <a:endParaRPr lang="en-GB" sz="1200" b="1" dirty="0">
              <a:latin typeface="SassoonPrimaryType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23911F2-5E3A-4945-9CE5-D754BEBA15F1}"/>
              </a:ext>
            </a:extLst>
          </p:cNvPr>
          <p:cNvSpPr txBox="1"/>
          <p:nvPr/>
        </p:nvSpPr>
        <p:spPr>
          <a:xfrm>
            <a:off x="288239" y="3576120"/>
            <a:ext cx="2965134" cy="1015663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Physical</a:t>
            </a:r>
          </a:p>
          <a:p>
            <a:pPr algn="ctr"/>
            <a:endParaRPr lang="en-GB" b="1" u="sng" dirty="0" smtClean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how to ride a tricycle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how to zip up </a:t>
            </a:r>
            <a:r>
              <a:rPr lang="en-GB" sz="1200" dirty="0" smtClean="0">
                <a:latin typeface="SassoonPrimaryType" pitchFamily="2" charset="0"/>
              </a:rPr>
              <a:t>my </a:t>
            </a:r>
            <a:r>
              <a:rPr lang="en-GB" sz="1200" dirty="0">
                <a:latin typeface="SassoonPrimaryType" pitchFamily="2" charset="0"/>
              </a:rPr>
              <a:t>coat</a:t>
            </a:r>
            <a:r>
              <a:rPr lang="en-GB" sz="1200" dirty="0"/>
              <a:t>.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354360C2-BF92-426D-807D-946D532873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D4B267C-EC90-43B8-B301-152C72BBDAB0}"/>
              </a:ext>
            </a:extLst>
          </p:cNvPr>
          <p:cNvSpPr txBox="1"/>
          <p:nvPr/>
        </p:nvSpPr>
        <p:spPr>
          <a:xfrm>
            <a:off x="4157252" y="2801100"/>
            <a:ext cx="4233335" cy="5847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olid"/>
            <a:extLst>
              <a:ext uri="{C807C97D-BFC1-408E-A445-0C87EB9F89A2}">
                <ask:lineSketchStyleProps xmlns="" xmlns:ask="http://schemas.microsoft.com/office/drawing/2018/sketchyshapes" sd="1669243242">
                  <a:custGeom>
                    <a:avLst/>
                    <a:gdLst>
                      <a:gd name="connsiteX0" fmla="*/ 0 w 3964220"/>
                      <a:gd name="connsiteY0" fmla="*/ 0 h 584775"/>
                      <a:gd name="connsiteX1" fmla="*/ 3964220 w 3964220"/>
                      <a:gd name="connsiteY1" fmla="*/ 0 h 584775"/>
                      <a:gd name="connsiteX2" fmla="*/ 3964220 w 3964220"/>
                      <a:gd name="connsiteY2" fmla="*/ 584775 h 584775"/>
                      <a:gd name="connsiteX3" fmla="*/ 0 w 3964220"/>
                      <a:gd name="connsiteY3" fmla="*/ 584775 h 584775"/>
                      <a:gd name="connsiteX4" fmla="*/ 0 w 3964220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964220" h="584775" fill="none" extrusionOk="0">
                        <a:moveTo>
                          <a:pt x="0" y="0"/>
                        </a:moveTo>
                        <a:cubicBezTo>
                          <a:pt x="401851" y="-94714"/>
                          <a:pt x="3213127" y="-38293"/>
                          <a:pt x="3964220" y="0"/>
                        </a:cubicBezTo>
                        <a:cubicBezTo>
                          <a:pt x="3955015" y="123320"/>
                          <a:pt x="3985888" y="431055"/>
                          <a:pt x="3964220" y="584775"/>
                        </a:cubicBezTo>
                        <a:cubicBezTo>
                          <a:pt x="3217706" y="589858"/>
                          <a:pt x="740590" y="567936"/>
                          <a:pt x="0" y="584775"/>
                        </a:cubicBezTo>
                        <a:cubicBezTo>
                          <a:pt x="16228" y="487060"/>
                          <a:pt x="-10423" y="185619"/>
                          <a:pt x="0" y="0"/>
                        </a:cubicBezTo>
                        <a:close/>
                      </a:path>
                      <a:path w="3964220" h="584775" stroke="0" extrusionOk="0">
                        <a:moveTo>
                          <a:pt x="0" y="0"/>
                        </a:moveTo>
                        <a:cubicBezTo>
                          <a:pt x="1814686" y="89012"/>
                          <a:pt x="3451351" y="90319"/>
                          <a:pt x="3964220" y="0"/>
                        </a:cubicBezTo>
                        <a:cubicBezTo>
                          <a:pt x="3916235" y="81983"/>
                          <a:pt x="3992178" y="511588"/>
                          <a:pt x="3964220" y="584775"/>
                        </a:cubicBezTo>
                        <a:cubicBezTo>
                          <a:pt x="2896499" y="429174"/>
                          <a:pt x="1596068" y="424834"/>
                          <a:pt x="0" y="584775"/>
                        </a:cubicBezTo>
                        <a:cubicBezTo>
                          <a:pt x="4456" y="414434"/>
                          <a:pt x="41723" y="140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3200" b="1" u="sng" dirty="0" smtClean="0">
                <a:latin typeface="Comic Sans MS" panose="030F0702030302020204" pitchFamily="66" charset="0"/>
              </a:rPr>
              <a:t>Lets Celebrate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1F907336-AC06-407B-9169-29C15CEF8A2E}"/>
              </a:ext>
            </a:extLst>
          </p:cNvPr>
          <p:cNvGrpSpPr/>
          <p:nvPr/>
        </p:nvGrpSpPr>
        <p:grpSpPr>
          <a:xfrm>
            <a:off x="3828809" y="2464142"/>
            <a:ext cx="5078312" cy="1219635"/>
            <a:chOff x="3727707" y="2848814"/>
            <a:chExt cx="5268846" cy="1488919"/>
          </a:xfrm>
        </p:grpSpPr>
        <p:pic>
          <p:nvPicPr>
            <p:cNvPr id="10" name="Picture 2" descr="See the source image">
              <a:extLst>
                <a:ext uri="{FF2B5EF4-FFF2-40B4-BE49-F238E27FC236}">
                  <a16:creationId xmlns="" xmlns:a16="http://schemas.microsoft.com/office/drawing/2014/main" id="{626E03FE-3BCC-48DA-BB10-58A1DB0398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512" y="2848814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e the source image">
              <a:extLst>
                <a:ext uri="{FF2B5EF4-FFF2-40B4-BE49-F238E27FC236}">
                  <a16:creationId xmlns="" xmlns:a16="http://schemas.microsoft.com/office/drawing/2014/main" id="{870CB45A-D441-481E-811F-68F8E7683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042" y="3899516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See the source image">
              <a:extLst>
                <a:ext uri="{FF2B5EF4-FFF2-40B4-BE49-F238E27FC236}">
                  <a16:creationId xmlns="" xmlns:a16="http://schemas.microsoft.com/office/drawing/2014/main" id="{FBDAB5E1-120E-46B3-9645-5DB9C992C1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5400000">
              <a:off x="3241989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See the source image">
              <a:extLst>
                <a:ext uri="{FF2B5EF4-FFF2-40B4-BE49-F238E27FC236}">
                  <a16:creationId xmlns="" xmlns:a16="http://schemas.microsoft.com/office/drawing/2014/main" id="{FCEDD172-EFF0-4DE7-B5B3-DA9334FBD9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16200000" flipH="1">
              <a:off x="7993352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9214342" y="124450"/>
            <a:ext cx="2670438" cy="3277820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Polite Reminders</a:t>
            </a:r>
            <a:endParaRPr lang="en-GB" sz="1000" b="1" u="sng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All children need to have a filled water bottle in school every day</a:t>
            </a:r>
            <a:r>
              <a:rPr lang="en-GB" sz="1050" b="1" dirty="0" smtClean="0">
                <a:latin typeface="Comic Sans MS" panose="030F0702030302020204" pitchFamily="66" charset="0"/>
              </a:rPr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Lease ensure that your child has spare clothes in their pump bag.</a:t>
            </a:r>
            <a:endParaRPr lang="en-GB" sz="1050" b="1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</a:t>
            </a:r>
            <a:r>
              <a:rPr lang="en-GB" sz="1050" b="1" dirty="0" smtClean="0">
                <a:latin typeface="Comic Sans MS" panose="030F0702030302020204" pitchFamily="66" charset="0"/>
              </a:rPr>
              <a:t>ensure that all of you child’s clothes are labelled with their name.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you let a member of staff know if somebody new is collecting your child.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could you ensure that your child’s hair is tied up in a bobble.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make an orderly queue at the green gate when collecting your child.  </a:t>
            </a:r>
            <a:endParaRPr lang="en-GB" sz="1050" b="1" dirty="0" smtClean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All children need a pair of wellies that can be kept at school.</a:t>
            </a:r>
            <a:endParaRPr lang="en-GB" sz="1050" b="1" dirty="0" smtClean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4157252" y="929204"/>
            <a:ext cx="4520961" cy="1323439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>
                <a:latin typeface="Comic Sans MS" panose="030F0702030302020204" pitchFamily="66" charset="0"/>
              </a:rPr>
              <a:t>Personal, Social &amp; </a:t>
            </a:r>
            <a:r>
              <a:rPr lang="en-GB" sz="1600" b="1" u="sng" dirty="0" smtClean="0">
                <a:latin typeface="Comic Sans MS" panose="030F0702030302020204" pitchFamily="66" charset="0"/>
              </a:rPr>
              <a:t>Emotional</a:t>
            </a:r>
          </a:p>
          <a:p>
            <a:pPr algn="ctr"/>
            <a:endParaRPr lang="en-GB" sz="1600" b="1" u="sng" dirty="0" smtClean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If I need help </a:t>
            </a: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will know that adults in Nursery can help 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I will learn </a:t>
            </a:r>
            <a:r>
              <a:rPr lang="en-GB" sz="1200" dirty="0"/>
              <a:t>how to look after and tidy up </a:t>
            </a:r>
            <a:r>
              <a:rPr lang="en-GB" sz="1200" dirty="0" smtClean="0"/>
              <a:t>resources in my school.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know that water is a healthy option to drink.</a:t>
            </a:r>
            <a:endParaRPr lang="en-GB" sz="1200" dirty="0">
              <a:latin typeface="SassoonPrimaryType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how to play partner </a:t>
            </a:r>
            <a:r>
              <a:rPr lang="en-GB" sz="1200" dirty="0" smtClean="0">
                <a:latin typeface="SassoonPrimaryType" pitchFamily="2" charset="0"/>
              </a:rPr>
              <a:t>games with my friends. </a:t>
            </a:r>
            <a:endParaRPr lang="en-GB" sz="1200" dirty="0" smtClean="0">
              <a:latin typeface="SassoonPrimaryType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638248" y="4829261"/>
            <a:ext cx="2719377" cy="1938992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Maths</a:t>
            </a:r>
          </a:p>
          <a:p>
            <a:pPr algn="ctr"/>
            <a:endParaRPr lang="en-GB" b="1" u="sng" dirty="0" smtClean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count to in correspondence to 5.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compare big and small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learn how to identify a circle, square and triangle.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describe shapes using simple language including sides, corners, straight, flat and round. </a:t>
            </a:r>
            <a:endParaRPr lang="en-GB" sz="1200" b="1" dirty="0">
              <a:latin typeface="SassoonPrimary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479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Ink Free</vt:lpstr>
      <vt:lpstr>SassoonPrimaryType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Miss D. Smith</cp:lastModifiedBy>
  <cp:revision>24</cp:revision>
  <dcterms:created xsi:type="dcterms:W3CDTF">2021-11-04T19:05:48Z</dcterms:created>
  <dcterms:modified xsi:type="dcterms:W3CDTF">2023-10-26T08:47:46Z</dcterms:modified>
</cp:coreProperties>
</file>